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6" r:id="rId2"/>
    <p:sldId id="562" r:id="rId3"/>
    <p:sldId id="735" r:id="rId4"/>
    <p:sldId id="727" r:id="rId5"/>
    <p:sldId id="772" r:id="rId6"/>
    <p:sldId id="783" r:id="rId7"/>
    <p:sldId id="770" r:id="rId8"/>
    <p:sldId id="728" r:id="rId9"/>
    <p:sldId id="726" r:id="rId10"/>
    <p:sldId id="779" r:id="rId11"/>
    <p:sldId id="738" r:id="rId12"/>
    <p:sldId id="575" r:id="rId13"/>
    <p:sldId id="573" r:id="rId14"/>
    <p:sldId id="780" r:id="rId15"/>
    <p:sldId id="787" r:id="rId16"/>
    <p:sldId id="585" r:id="rId17"/>
    <p:sldId id="764" r:id="rId18"/>
    <p:sldId id="701" r:id="rId19"/>
    <p:sldId id="724" r:id="rId20"/>
    <p:sldId id="775" r:id="rId21"/>
    <p:sldId id="777" r:id="rId22"/>
    <p:sldId id="620" r:id="rId23"/>
    <p:sldId id="782" r:id="rId24"/>
    <p:sldId id="619" r:id="rId25"/>
    <p:sldId id="767" r:id="rId26"/>
    <p:sldId id="773" r:id="rId27"/>
    <p:sldId id="755" r:id="rId28"/>
    <p:sldId id="758" r:id="rId29"/>
    <p:sldId id="617" r:id="rId30"/>
    <p:sldId id="699" r:id="rId31"/>
    <p:sldId id="785" r:id="rId32"/>
    <p:sldId id="676" r:id="rId33"/>
    <p:sldId id="709" r:id="rId34"/>
    <p:sldId id="751" r:id="rId35"/>
    <p:sldId id="746" r:id="rId36"/>
    <p:sldId id="76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1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-296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F73-7A8E-4DC5-9738-53CB22850EC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4C-943A-4BCA-B002-587F4F9A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6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F73-7A8E-4DC5-9738-53CB22850EC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4C-943A-4BCA-B002-587F4F9A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1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F73-7A8E-4DC5-9738-53CB22850EC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4C-943A-4BCA-B002-587F4F9A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8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F73-7A8E-4DC5-9738-53CB22850EC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4C-943A-4BCA-B002-587F4F9A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F73-7A8E-4DC5-9738-53CB22850EC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4C-943A-4BCA-B002-587F4F9A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4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F73-7A8E-4DC5-9738-53CB22850EC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4C-943A-4BCA-B002-587F4F9A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9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F73-7A8E-4DC5-9738-53CB22850EC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4C-943A-4BCA-B002-587F4F9A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8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F73-7A8E-4DC5-9738-53CB22850EC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4C-943A-4BCA-B002-587F4F9A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1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F73-7A8E-4DC5-9738-53CB22850EC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4C-943A-4BCA-B002-587F4F9A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1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F73-7A8E-4DC5-9738-53CB22850EC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4C-943A-4BCA-B002-587F4F9A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5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F73-7A8E-4DC5-9738-53CB22850EC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4C-943A-4BCA-B002-587F4F9A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9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F8F73-7A8E-4DC5-9738-53CB22850EC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D34C-943A-4BCA-B002-587F4F9A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6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google.com/url?sa=i&amp;url=https://onlinelibrary.wiley.com/doi/10.1111/aji.12266&amp;psig=AOvVaw3EPv60st700BxDhBrYTB_v&amp;ust=1685094845041000&amp;source=images&amp;cd=vfe&amp;ved=0CBAQjhxqFwoTCKDQjdOZkP8CFQAAAAAdAAAAABA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lycoproteins" TargetMode="External"/><Relationship Id="rId2" Type="http://schemas.openxmlformats.org/officeDocument/2006/relationships/hyperlink" Target="https://en.wikipedia.org/wiki/Eutherian_fetoembryonic_defense_system_(eu-FEDS)_hypothesi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3746"/>
            <a:ext cx="10515600" cy="9547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</a:rPr>
              <a:t>Implantation </a:t>
            </a: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en-US" sz="8000" b="1" dirty="0">
                <a:solidFill>
                  <a:srgbClr val="C00000"/>
                </a:solidFill>
              </a:rPr>
              <a:t> Immunity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20379"/>
            <a:ext cx="10515600" cy="198410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5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5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11200" b="1" dirty="0">
                <a:solidFill>
                  <a:srgbClr val="C00000"/>
                </a:solidFill>
              </a:rPr>
              <a:t>Homayoun Moghavemi </a:t>
            </a:r>
          </a:p>
          <a:p>
            <a:pPr marL="0" indent="0" algn="ctr">
              <a:buNone/>
            </a:pPr>
            <a:r>
              <a:rPr lang="en-US" sz="11200" b="1" dirty="0">
                <a:solidFill>
                  <a:srgbClr val="FF0000"/>
                </a:solidFill>
              </a:rPr>
              <a:t>Obstetrician &amp;Gynecologist </a:t>
            </a:r>
          </a:p>
          <a:p>
            <a:pPr marL="0" indent="0" algn="ctr">
              <a:buNone/>
            </a:pPr>
            <a:r>
              <a:rPr lang="en-US" sz="11200" b="1" dirty="0">
                <a:solidFill>
                  <a:srgbClr val="FF0000"/>
                </a:solidFill>
              </a:rPr>
              <a:t>1402/6/15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20" y="1701839"/>
            <a:ext cx="6915149" cy="348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/>
              <a:t>P          </a:t>
            </a:r>
            <a:r>
              <a:rPr lang="en-US" sz="5300" b="1" dirty="0">
                <a:solidFill>
                  <a:srgbClr val="FF0000"/>
                </a:solidFill>
              </a:rPr>
              <a:t>Stromal cell</a:t>
            </a:r>
            <a:r>
              <a:rPr lang="en-US" sz="5300" b="1" dirty="0"/>
              <a:t>          </a:t>
            </a:r>
            <a:r>
              <a:rPr lang="en-US" sz="5300" b="1" dirty="0">
                <a:solidFill>
                  <a:srgbClr val="C00000"/>
                </a:solidFill>
              </a:rPr>
              <a:t>Decidual cell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77" y="1293842"/>
            <a:ext cx="10938923" cy="488312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r>
              <a:rPr lang="en-US" sz="5400" b="1" dirty="0"/>
              <a:t>                                                                         </a:t>
            </a:r>
          </a:p>
          <a:p>
            <a:pPr marL="0" indent="0">
              <a:buNone/>
            </a:pPr>
            <a:r>
              <a:rPr lang="en-US" sz="5400" b="1" dirty="0"/>
              <a:t>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5400" b="1" dirty="0"/>
              <a:t>     </a:t>
            </a:r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r>
              <a:rPr lang="en-US" sz="5400" dirty="0"/>
              <a:t>        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4500" b="1" dirty="0">
                <a:solidFill>
                  <a:srgbClr val="C00000"/>
                </a:solidFill>
              </a:rPr>
              <a:t>Endometrial vessel       </a:t>
            </a:r>
            <a:r>
              <a:rPr lang="en-US" sz="2600" dirty="0">
                <a:solidFill>
                  <a:srgbClr val="C00000"/>
                </a:solidFill>
              </a:rPr>
              <a:t>               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br>
              <a:rPr lang="en-US" sz="4000" dirty="0"/>
            </a:br>
            <a:r>
              <a:rPr lang="en-US" sz="4000" b="1" dirty="0"/>
              <a:t>                                 </a:t>
            </a:r>
            <a:endParaRPr lang="en-US" sz="5400" b="1" dirty="0"/>
          </a:p>
        </p:txBody>
      </p:sp>
      <p:sp>
        <p:nvSpPr>
          <p:cNvPr id="5" name="Right Arrow 4"/>
          <p:cNvSpPr/>
          <p:nvPr/>
        </p:nvSpPr>
        <p:spPr>
          <a:xfrm>
            <a:off x="1530636" y="5432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606796" y="5432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540733" y="12014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62932" y="2214974"/>
            <a:ext cx="59248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PE2  +   EVGF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7555290" y="311759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9212229" y="314157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0503165" y="318111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202460" y="312380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005166" y="312937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61210" y="4179674"/>
            <a:ext cx="1059366" cy="423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Prolactin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10427" y="4185249"/>
            <a:ext cx="914400" cy="412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Relaxin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382026" y="4172496"/>
            <a:ext cx="1025993" cy="425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Renin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288281" y="4200959"/>
            <a:ext cx="914400" cy="425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ILGF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043478" y="4200959"/>
            <a:ext cx="914400" cy="396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IGFBP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8" t="2044" r="1779" b="2649"/>
          <a:stretch/>
        </p:blipFill>
        <p:spPr>
          <a:xfrm rot="16200000">
            <a:off x="7509752" y="4036003"/>
            <a:ext cx="1419225" cy="320992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838200" y="1312996"/>
            <a:ext cx="484632" cy="3313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847171" y="5411404"/>
            <a:ext cx="2163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4877" y="5201903"/>
            <a:ext cx="28283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PE2</a:t>
            </a:r>
          </a:p>
        </p:txBody>
      </p:sp>
      <p:sp>
        <p:nvSpPr>
          <p:cNvPr id="22" name="Oval 21"/>
          <p:cNvSpPr/>
          <p:nvPr/>
        </p:nvSpPr>
        <p:spPr>
          <a:xfrm>
            <a:off x="502215" y="265628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698280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39" y="385445"/>
            <a:ext cx="11170920" cy="52895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hlinkClick r:id="rId2"/>
              </a:rPr>
              <a:t>The Role of Inflammation for a Successful Implantation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30" y="657922"/>
            <a:ext cx="7782560" cy="6200078"/>
          </a:xfrm>
        </p:spPr>
      </p:pic>
      <p:sp>
        <p:nvSpPr>
          <p:cNvPr id="3" name="Oval 2"/>
          <p:cNvSpPr/>
          <p:nvPr/>
        </p:nvSpPr>
        <p:spPr>
          <a:xfrm>
            <a:off x="1483112" y="2776653"/>
            <a:ext cx="780586" cy="959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E2</a:t>
            </a:r>
          </a:p>
        </p:txBody>
      </p:sp>
      <p:sp>
        <p:nvSpPr>
          <p:cNvPr id="5" name="Down Arrow 4"/>
          <p:cNvSpPr/>
          <p:nvPr/>
        </p:nvSpPr>
        <p:spPr>
          <a:xfrm>
            <a:off x="2263698" y="277665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45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8789"/>
          </a:xfrm>
        </p:spPr>
      </p:pic>
    </p:spTree>
    <p:extLst>
      <p:ext uri="{BB962C8B-B14F-4D97-AF65-F5344CB8AC3E}">
        <p14:creationId xmlns:p14="http://schemas.microsoft.com/office/powerpoint/2010/main" val="158754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67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31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solidFill>
                  <a:srgbClr val="C00000"/>
                </a:solidFill>
              </a:rPr>
              <a:t>Hatching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11717" cy="5167312"/>
          </a:xfrm>
        </p:spPr>
      </p:pic>
      <p:sp>
        <p:nvSpPr>
          <p:cNvPr id="5" name="Rectangle 4"/>
          <p:cNvSpPr/>
          <p:nvPr/>
        </p:nvSpPr>
        <p:spPr>
          <a:xfrm>
            <a:off x="1967356" y="6216134"/>
            <a:ext cx="4163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( Lysosomal zona breaker </a:t>
            </a:r>
            <a:r>
              <a:rPr lang="en-US" sz="32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078370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n external file that holds a picture, illustration, etc.&#10;Object name is JRI-15-173-g00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5" y="189572"/>
            <a:ext cx="11809141" cy="6556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7866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201"/>
            <a:ext cx="12192000" cy="710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17" y="16201"/>
            <a:ext cx="3549141" cy="176799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69795" y="2129883"/>
            <a:ext cx="512956" cy="4348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425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50504" y="80581"/>
            <a:ext cx="8607287" cy="2278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Decidual cell</a:t>
            </a:r>
          </a:p>
          <a:p>
            <a:pPr algn="ctr"/>
            <a:r>
              <a:rPr lang="en-US" sz="3600" b="1" dirty="0"/>
              <a:t>(Cytokins)</a:t>
            </a:r>
          </a:p>
        </p:txBody>
      </p:sp>
      <p:sp>
        <p:nvSpPr>
          <p:cNvPr id="5" name="Down Arrow 4"/>
          <p:cNvSpPr/>
          <p:nvPr/>
        </p:nvSpPr>
        <p:spPr>
          <a:xfrm>
            <a:off x="5222058" y="2391948"/>
            <a:ext cx="659372" cy="774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79913" y="3237195"/>
            <a:ext cx="4750903" cy="62446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LIF +IL</a:t>
            </a:r>
            <a:r>
              <a:rPr lang="en-US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7" name="Down Arrow 6"/>
          <p:cNvSpPr/>
          <p:nvPr/>
        </p:nvSpPr>
        <p:spPr>
          <a:xfrm>
            <a:off x="5309428" y="380167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6974" y="4740218"/>
            <a:ext cx="7036904" cy="15214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(Adhesion factor)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Laminin</a:t>
            </a:r>
            <a:r>
              <a:rPr lang="en-US" sz="3200" b="1" dirty="0">
                <a:solidFill>
                  <a:schemeClr val="tx1"/>
                </a:solidFill>
              </a:rPr>
              <a:t>-fibronectin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3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6698" cy="6858000"/>
          </a:xfrm>
        </p:spPr>
      </p:pic>
      <p:sp>
        <p:nvSpPr>
          <p:cNvPr id="2" name="Rectangle 1"/>
          <p:cNvSpPr/>
          <p:nvPr/>
        </p:nvSpPr>
        <p:spPr>
          <a:xfrm>
            <a:off x="7334299" y="2905780"/>
            <a:ext cx="4567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Integrins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Cadherins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Selectins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0535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2262" y="5018049"/>
            <a:ext cx="26446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Collagenase, Gelatinase, </a:t>
            </a:r>
            <a:r>
              <a:rPr lang="en-US" b="1" dirty="0" err="1">
                <a:solidFill>
                  <a:srgbClr val="FFFF00"/>
                </a:solidFill>
              </a:rPr>
              <a:t>Stromelysins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( MMPs )</a:t>
            </a:r>
          </a:p>
        </p:txBody>
      </p:sp>
      <p:sp>
        <p:nvSpPr>
          <p:cNvPr id="5" name="Rectangle 4"/>
          <p:cNvSpPr/>
          <p:nvPr/>
        </p:nvSpPr>
        <p:spPr>
          <a:xfrm>
            <a:off x="3456877" y="5018049"/>
            <a:ext cx="2564781" cy="936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Growth factors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878" y="1636313"/>
            <a:ext cx="180649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Cytokines</a:t>
            </a: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09102" y="3191834"/>
            <a:ext cx="243096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Placental oxygen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tension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14517" y="1656141"/>
            <a:ext cx="178419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Chemokines</a:t>
            </a: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62085" y="3220709"/>
            <a:ext cx="27896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Membrane-bound cell surface peptidases</a:t>
            </a:r>
          </a:p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0379" y="3230456"/>
            <a:ext cx="27543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Extracellular matrix (ECM)-degrading enzymes </a:t>
            </a:r>
          </a:p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604038" y="0"/>
            <a:ext cx="9536030" cy="1345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Invasion</a:t>
            </a:r>
            <a:r>
              <a:rPr lang="en-US" sz="3600" b="1" dirty="0">
                <a:solidFill>
                  <a:srgbClr val="FFFF00"/>
                </a:solidFill>
              </a:rPr>
              <a:t> of Trophoblast  are regulated by: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570433" y="1316859"/>
            <a:ext cx="484632" cy="3505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8088109" y="1316859"/>
            <a:ext cx="484632" cy="35339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859460" y="1126273"/>
            <a:ext cx="484632" cy="1962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293226" y="1345494"/>
            <a:ext cx="484632" cy="1865789"/>
          </a:xfrm>
          <a:prstGeom prst="downArrow">
            <a:avLst>
              <a:gd name="adj1" fmla="val 5460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1542093" y="67274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0791797" y="68444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9608493" y="1126273"/>
            <a:ext cx="484632" cy="1981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</a:rPr>
              <a:t>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b="1" dirty="0">
                <a:solidFill>
                  <a:srgbClr val="FF0000"/>
                </a:solidFill>
              </a:rPr>
              <a:t>Endometrium Preparation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>
                <a:solidFill>
                  <a:srgbClr val="FF0000"/>
                </a:solidFill>
              </a:rPr>
              <a:t>Implantation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>
                <a:solidFill>
                  <a:srgbClr val="FF0000"/>
                </a:solidFill>
              </a:rPr>
              <a:t>Why fetus is not rejected </a:t>
            </a:r>
          </a:p>
        </p:txBody>
      </p:sp>
    </p:spTree>
    <p:extLst>
      <p:ext uri="{BB962C8B-B14F-4D97-AF65-F5344CB8AC3E}">
        <p14:creationId xmlns:p14="http://schemas.microsoft.com/office/powerpoint/2010/main" val="3721011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093"/>
            <a:ext cx="10515600" cy="1325563"/>
          </a:xfrm>
        </p:spPr>
        <p:txBody>
          <a:bodyPr/>
          <a:lstStyle/>
          <a:p>
            <a:r>
              <a:rPr lang="en-US" dirty="0"/>
              <a:t>                               </a:t>
            </a:r>
            <a:r>
              <a:rPr lang="en-US" sz="4800" b="1" dirty="0" err="1"/>
              <a:t>Th</a:t>
            </a:r>
            <a:r>
              <a:rPr lang="en-US" sz="4800" b="1" dirty="0"/>
              <a:t>(CD4)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" y="1825624"/>
            <a:ext cx="10906760" cy="45873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5519854" y="1393902"/>
            <a:ext cx="484632" cy="1505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39463" y="3355070"/>
            <a:ext cx="13046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Th1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11898" y="3355070"/>
            <a:ext cx="13381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Th17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997498" y="2762933"/>
            <a:ext cx="914400" cy="914400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44157" y="2764407"/>
            <a:ext cx="819819" cy="104786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>
            <a:off x="7418665" y="426947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3632733" y="426947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75048" y="5262563"/>
            <a:ext cx="390344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IFNgama    IL-17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860708" y="4404407"/>
            <a:ext cx="2307420" cy="1632157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1396296" y="4498848"/>
            <a:ext cx="2396540" cy="132834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223639" y="1785999"/>
            <a:ext cx="2288974" cy="5426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Cytokinase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633098" y="3255976"/>
            <a:ext cx="307006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vascular remodeling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82230" y="3431480"/>
            <a:ext cx="3041409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Trophoblast invasion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59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  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5466588" y="1279525"/>
            <a:ext cx="256032" cy="1260476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48378" y="311467"/>
            <a:ext cx="20924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M1</a:t>
            </a:r>
          </a:p>
        </p:txBody>
      </p:sp>
      <p:sp>
        <p:nvSpPr>
          <p:cNvPr id="6" name="Rectangle 5"/>
          <p:cNvSpPr/>
          <p:nvPr/>
        </p:nvSpPr>
        <p:spPr>
          <a:xfrm>
            <a:off x="4777740" y="2540001"/>
            <a:ext cx="1633728" cy="534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TNFα </a:t>
            </a:r>
            <a:endParaRPr lang="en-US" b="1" dirty="0"/>
          </a:p>
        </p:txBody>
      </p:sp>
      <p:sp>
        <p:nvSpPr>
          <p:cNvPr id="7" name="Down Arrow 6"/>
          <p:cNvSpPr/>
          <p:nvPr/>
        </p:nvSpPr>
        <p:spPr>
          <a:xfrm>
            <a:off x="5352288" y="31130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14088" y="4080207"/>
            <a:ext cx="2125218" cy="49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Stromal cell </a:t>
            </a:r>
            <a:r>
              <a:rPr lang="en-US" dirty="0"/>
              <a:t> </a:t>
            </a:r>
          </a:p>
        </p:txBody>
      </p:sp>
      <p:sp>
        <p:nvSpPr>
          <p:cNvPr id="9" name="Down Arrow 8"/>
          <p:cNvSpPr/>
          <p:nvPr/>
        </p:nvSpPr>
        <p:spPr>
          <a:xfrm>
            <a:off x="5466588" y="47183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81016" y="5696712"/>
            <a:ext cx="1255776" cy="551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IL17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639306" y="58764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83652" y="5515253"/>
            <a:ext cx="37726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Placental Migration and invasion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3802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moghaveh\Pictures\Extravillous-trophoblast-subpopulations-Anchoring-villi-form-cell-columns-attach-to-th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37" y="0"/>
            <a:ext cx="8798312" cy="7076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402" y="111512"/>
            <a:ext cx="6730598" cy="1325563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Extravilous</a:t>
            </a:r>
            <a:r>
              <a:rPr lang="en-US" b="1" dirty="0">
                <a:solidFill>
                  <a:srgbClr val="C00000"/>
                </a:solidFill>
              </a:rPr>
              <a:t> trophoblast </a:t>
            </a:r>
          </a:p>
        </p:txBody>
      </p:sp>
    </p:spTree>
    <p:extLst>
      <p:ext uri="{BB962C8B-B14F-4D97-AF65-F5344CB8AC3E}">
        <p14:creationId xmlns:p14="http://schemas.microsoft.com/office/powerpoint/2010/main" val="3442571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Pluging of spiral arteries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94" y="1439391"/>
            <a:ext cx="8643106" cy="5418609"/>
          </a:xfrm>
        </p:spPr>
      </p:pic>
    </p:spTree>
    <p:extLst>
      <p:ext uri="{BB962C8B-B14F-4D97-AF65-F5344CB8AC3E}">
        <p14:creationId xmlns:p14="http://schemas.microsoft.com/office/powerpoint/2010/main" val="4084891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1" descr="www.frontiersin.or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18"/>
            <a:ext cx="12191999" cy="6650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14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82550"/>
            <a:ext cx="102870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85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6" y="0"/>
            <a:ext cx="1198488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1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10"/>
            <a:ext cx="12192000" cy="6721289"/>
          </a:xfrm>
        </p:spPr>
      </p:pic>
    </p:spTree>
    <p:extLst>
      <p:ext uri="{BB962C8B-B14F-4D97-AF65-F5344CB8AC3E}">
        <p14:creationId xmlns:p14="http://schemas.microsoft.com/office/powerpoint/2010/main" val="2680825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53" y="22302"/>
            <a:ext cx="12192000" cy="69853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3546088" cy="51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TGF</a:t>
            </a:r>
            <a:r>
              <a:rPr lang="en-US" dirty="0"/>
              <a:t>=transforming  growth factor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9768468" y="2085278"/>
            <a:ext cx="15388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HCG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341113" y="2542478"/>
            <a:ext cx="14273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815041" y="2252546"/>
            <a:ext cx="390292" cy="2899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r>
              <a:rPr lang="en-US" sz="4800" b="1" dirty="0">
                <a:solidFill>
                  <a:srgbClr val="002060"/>
                </a:solidFill>
              </a:rPr>
              <a:t>-</a:t>
            </a:r>
            <a:r>
              <a:rPr lang="en-US" dirty="0"/>
              <a:t>-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106614" y="22302"/>
            <a:ext cx="914400" cy="367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Dr</a:t>
            </a:r>
            <a:r>
              <a:rPr lang="en-US" dirty="0"/>
              <a:t> HM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8420" y="3668752"/>
            <a:ext cx="3844940" cy="62446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Stromal cell +-leukocyte</a:t>
            </a:r>
          </a:p>
        </p:txBody>
      </p:sp>
      <p:sp>
        <p:nvSpPr>
          <p:cNvPr id="7" name="Down Arrow 6"/>
          <p:cNvSpPr/>
          <p:nvPr/>
        </p:nvSpPr>
        <p:spPr>
          <a:xfrm rot="10800000">
            <a:off x="1427356" y="3179548"/>
            <a:ext cx="484632" cy="48920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427356" y="4293220"/>
            <a:ext cx="484632" cy="52410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46810" y="5470567"/>
            <a:ext cx="2051824" cy="49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TIMP=Tissue inhibitor  of MMP</a:t>
            </a:r>
          </a:p>
        </p:txBody>
      </p:sp>
    </p:spTree>
    <p:extLst>
      <p:ext uri="{BB962C8B-B14F-4D97-AF65-F5344CB8AC3E}">
        <p14:creationId xmlns:p14="http://schemas.microsoft.com/office/powerpoint/2010/main" val="1634289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  </a:t>
            </a:r>
            <a:r>
              <a:rPr lang="en-US" sz="5400" b="1" dirty="0">
                <a:solidFill>
                  <a:srgbClr val="C00000"/>
                </a:solidFill>
              </a:rPr>
              <a:t>Why the fetus is not rejected by his mother's immune system?</a:t>
            </a:r>
            <a:br>
              <a:rPr lang="en-US" sz="5400" b="1" dirty="0">
                <a:solidFill>
                  <a:srgbClr val="C00000"/>
                </a:solidFill>
              </a:rPr>
            </a:b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9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93" y="0"/>
            <a:ext cx="6315306" cy="6912953"/>
          </a:xfr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65180" cy="691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97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23144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Why the fetus is not rejected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064" y="1449659"/>
            <a:ext cx="11151871" cy="5207619"/>
          </a:xfrm>
        </p:spPr>
        <p:txBody>
          <a:bodyPr>
            <a:normAutofit fontScale="92500" lnSpcReduction="20000"/>
          </a:bodyPr>
          <a:lstStyle/>
          <a:p>
            <a:endParaRPr lang="en-US" sz="4400" b="1" dirty="0">
              <a:solidFill>
                <a:srgbClr val="FF0000"/>
              </a:solidFill>
            </a:endParaRPr>
          </a:p>
          <a:p>
            <a:endParaRPr lang="en-US" sz="4400" b="1" dirty="0">
              <a:solidFill>
                <a:srgbClr val="FF0000"/>
              </a:solidFill>
            </a:endParaRPr>
          </a:p>
          <a:p>
            <a:endParaRPr lang="en-US" sz="4400" b="1" dirty="0">
              <a:solidFill>
                <a:srgbClr val="FF0000"/>
              </a:solidFill>
            </a:endParaRPr>
          </a:p>
          <a:p>
            <a:r>
              <a:rPr lang="en-US" sz="4400" b="1" dirty="0">
                <a:solidFill>
                  <a:srgbClr val="FF0000"/>
                </a:solidFill>
              </a:rPr>
              <a:t>Hiding-</a:t>
            </a:r>
            <a:r>
              <a:rPr lang="en-US" sz="4400" b="1" dirty="0" err="1">
                <a:solidFill>
                  <a:srgbClr val="FF0000"/>
                </a:solidFill>
              </a:rPr>
              <a:t>Syncicial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ccells</a:t>
            </a:r>
            <a:endParaRPr lang="en-US" sz="4400" b="1" dirty="0">
              <a:solidFill>
                <a:srgbClr val="FF0000"/>
              </a:solidFill>
            </a:endParaRPr>
          </a:p>
          <a:p>
            <a:r>
              <a:rPr lang="en-US" sz="4400" b="1" dirty="0">
                <a:solidFill>
                  <a:srgbClr val="FF0000"/>
                </a:solidFill>
              </a:rPr>
              <a:t>Neurokinin                                                          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Covering(masking)-{</a:t>
            </a:r>
            <a:r>
              <a:rPr lang="en-US" sz="4400" b="1" u="sng" dirty="0">
                <a:solidFill>
                  <a:srgbClr val="FF0000"/>
                </a:solidFill>
                <a:hlinkClick r:id="rId2" tooltip="Eutherian fetoembryonic defense system (eu-FEDS) hypothesis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hlinkClick r:id="rId2" tooltip="Eutherian fetoembryonic defense system (eu-FEDS) hypothesis"/>
              </a:rPr>
              <a:t>eutherian </a:t>
            </a:r>
            <a:r>
              <a:rPr lang="en-US" sz="4000" b="1" u="sng" dirty="0" err="1">
                <a:solidFill>
                  <a:srgbClr val="FF0000"/>
                </a:solidFill>
                <a:hlinkClick r:id="rId2" tooltip="Eutherian fetoembryonic defense system (eu-FEDS) hypothesis"/>
              </a:rPr>
              <a:t>fetoembryonic</a:t>
            </a:r>
            <a:r>
              <a:rPr lang="en-US" sz="4000" b="1" u="sng" dirty="0">
                <a:solidFill>
                  <a:srgbClr val="FF0000"/>
                </a:solidFill>
                <a:hlinkClick r:id="rId2" tooltip="Eutherian fetoembryonic defense system (eu-FEDS) hypothesis"/>
              </a:rPr>
              <a:t> defense system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(</a:t>
            </a:r>
            <a:r>
              <a:rPr lang="en-US" sz="4000" b="1" dirty="0" err="1">
                <a:solidFill>
                  <a:srgbClr val="FF0000"/>
                </a:solidFill>
              </a:rPr>
              <a:t>eu</a:t>
            </a:r>
            <a:r>
              <a:rPr lang="en-US" sz="4000" b="1" dirty="0">
                <a:solidFill>
                  <a:srgbClr val="FF0000"/>
                </a:solidFill>
              </a:rPr>
              <a:t>-FEDS) hypothesis.</a:t>
            </a:r>
            <a:r>
              <a:rPr lang="en-US" sz="4000" u="sng" dirty="0">
                <a:solidFill>
                  <a:srgbClr val="002060"/>
                </a:solidFill>
                <a:hlinkClick r:id="rId3" tooltip="Glycoproteins"/>
              </a:rPr>
              <a:t> </a:t>
            </a:r>
            <a:r>
              <a:rPr lang="en-US" sz="4000" b="1" u="sng" dirty="0">
                <a:solidFill>
                  <a:schemeClr val="accent5">
                    <a:lumMod val="50000"/>
                  </a:schemeClr>
                </a:solidFill>
                <a:hlinkClick r:id="rId3" tooltip="Glycoproteins"/>
              </a:rPr>
              <a:t>(Glycoproteins</a:t>
            </a:r>
            <a:r>
              <a:rPr lang="en-US" sz="4000" u="sng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</a:rPr>
              <a:t>Immunosuppression .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MHC.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10" y="1449659"/>
            <a:ext cx="2168831" cy="1839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8013" y="-211910"/>
            <a:ext cx="1445322" cy="456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13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/>
              <a:t>       </a:t>
            </a:r>
            <a:br>
              <a:rPr lang="en-US" sz="53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77" y="1293842"/>
            <a:ext cx="10938923" cy="488312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r>
              <a:rPr lang="en-US" sz="5400" b="1" dirty="0"/>
              <a:t>                                                                         </a:t>
            </a:r>
          </a:p>
          <a:p>
            <a:pPr marL="0" indent="0">
              <a:buNone/>
            </a:pPr>
            <a:r>
              <a:rPr lang="en-US" sz="5400" b="1" dirty="0"/>
              <a:t>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5400" b="1" dirty="0"/>
              <a:t>     </a:t>
            </a:r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r>
              <a:rPr lang="en-US" sz="5400" dirty="0"/>
              <a:t>        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                       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br>
              <a:rPr lang="en-US" sz="4000" dirty="0"/>
            </a:br>
            <a:r>
              <a:rPr lang="en-US" sz="4000" b="1" dirty="0"/>
              <a:t>                                 </a:t>
            </a:r>
            <a:endParaRPr lang="en-US" sz="5400" b="1" dirty="0"/>
          </a:p>
        </p:txBody>
      </p:sp>
      <p:sp>
        <p:nvSpPr>
          <p:cNvPr id="8" name="Down Arrow 7"/>
          <p:cNvSpPr/>
          <p:nvPr/>
        </p:nvSpPr>
        <p:spPr>
          <a:xfrm>
            <a:off x="3840359" y="16906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9742112" y="1666446"/>
            <a:ext cx="484632" cy="2751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753124" y="162482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889612" y="1690688"/>
            <a:ext cx="484632" cy="2703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791105" y="1696823"/>
            <a:ext cx="561469" cy="24078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87543" y="12453"/>
            <a:ext cx="9933878" cy="159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7200" b="1" dirty="0"/>
              <a:t>Decidual cell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067151" y="2817856"/>
            <a:ext cx="2031047" cy="937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LIF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9081" y="4331917"/>
            <a:ext cx="2401061" cy="948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iIL-</a:t>
            </a:r>
            <a:r>
              <a:rPr lang="en-US" sz="4400" b="1" dirty="0"/>
              <a:t>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64190" y="2848005"/>
            <a:ext cx="2262500" cy="951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TNF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098" y="4459431"/>
            <a:ext cx="2533898" cy="948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IL-15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766216" y="4499177"/>
            <a:ext cx="235520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chemokines</a:t>
            </a:r>
          </a:p>
        </p:txBody>
      </p:sp>
      <p:sp>
        <p:nvSpPr>
          <p:cNvPr id="25" name="Oval 24"/>
          <p:cNvSpPr/>
          <p:nvPr/>
        </p:nvSpPr>
        <p:spPr>
          <a:xfrm>
            <a:off x="1527717" y="6176963"/>
            <a:ext cx="8909824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Immune cell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1848720" y="5290114"/>
            <a:ext cx="484632" cy="11181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3840359" y="3904484"/>
            <a:ext cx="484632" cy="227247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5912166" y="5408415"/>
            <a:ext cx="484632" cy="77468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7750473" y="3842712"/>
            <a:ext cx="484632" cy="221239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9742112" y="5390462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1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435"/>
            <a:ext cx="10515600" cy="1325563"/>
          </a:xfrm>
        </p:spPr>
        <p:txBody>
          <a:bodyPr/>
          <a:lstStyle/>
          <a:p>
            <a:r>
              <a:rPr lang="en-US" dirty="0"/>
              <a:t>                       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1484"/>
            <a:ext cx="10515600" cy="4975479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5464098" y="12014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95024" y="2314829"/>
            <a:ext cx="19849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IL10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389971" y="4137102"/>
            <a:ext cx="453854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464098" y="322134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4014138"/>
            <a:ext cx="156117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 Cell</a:t>
            </a:r>
          </a:p>
        </p:txBody>
      </p:sp>
      <p:sp>
        <p:nvSpPr>
          <p:cNvPr id="9" name="Rectangle 8"/>
          <p:cNvSpPr/>
          <p:nvPr/>
        </p:nvSpPr>
        <p:spPr>
          <a:xfrm>
            <a:off x="7928516" y="3922218"/>
            <a:ext cx="156117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 </a:t>
            </a:r>
            <a:r>
              <a:rPr lang="en-US" sz="3600" b="1" dirty="0" err="1"/>
              <a:t>reg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3702205" y="179642"/>
            <a:ext cx="37356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Dentritic cell</a:t>
            </a:r>
          </a:p>
        </p:txBody>
      </p:sp>
    </p:spTree>
    <p:extLst>
      <p:ext uri="{BB962C8B-B14F-4D97-AF65-F5344CB8AC3E}">
        <p14:creationId xmlns:p14="http://schemas.microsoft.com/office/powerpoint/2010/main" val="1843812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54" y="0"/>
            <a:ext cx="236405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P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2780" y="3169825"/>
            <a:ext cx="22748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IL-15</a:t>
            </a:r>
          </a:p>
        </p:txBody>
      </p:sp>
      <p:sp>
        <p:nvSpPr>
          <p:cNvPr id="6" name="Rectangle 5"/>
          <p:cNvSpPr/>
          <p:nvPr/>
        </p:nvSpPr>
        <p:spPr>
          <a:xfrm>
            <a:off x="7280814" y="3076112"/>
            <a:ext cx="233153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prolactin</a:t>
            </a:r>
          </a:p>
        </p:txBody>
      </p:sp>
      <p:sp>
        <p:nvSpPr>
          <p:cNvPr id="9" name="Oval 8"/>
          <p:cNvSpPr/>
          <p:nvPr/>
        </p:nvSpPr>
        <p:spPr>
          <a:xfrm>
            <a:off x="2726006" y="5294030"/>
            <a:ext cx="572057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U-NKC infiltration </a:t>
            </a:r>
          </a:p>
        </p:txBody>
      </p:sp>
      <p:sp>
        <p:nvSpPr>
          <p:cNvPr id="10" name="Right Arrow 9"/>
          <p:cNvSpPr/>
          <p:nvPr/>
        </p:nvSpPr>
        <p:spPr>
          <a:xfrm rot="2315662">
            <a:off x="6795736" y="2345614"/>
            <a:ext cx="9701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444150">
            <a:off x="3215234" y="2401394"/>
            <a:ext cx="9162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9427917">
            <a:off x="4423530" y="426694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897850">
            <a:off x="6826248" y="420228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15055" y="1950069"/>
            <a:ext cx="2290630" cy="859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STROMAL CELL </a:t>
            </a:r>
          </a:p>
        </p:txBody>
      </p:sp>
      <p:sp>
        <p:nvSpPr>
          <p:cNvPr id="3" name="Down Arrow 2"/>
          <p:cNvSpPr/>
          <p:nvPr/>
        </p:nvSpPr>
        <p:spPr>
          <a:xfrm>
            <a:off x="5204821" y="87922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jor Histocompatibility Complex - Structure, Types, &amp; Function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98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956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440" y="500062"/>
            <a:ext cx="742671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rgbClr val="C00000"/>
                </a:solidFill>
              </a:rPr>
              <a:t>What is the ERA Test?</a:t>
            </a:r>
            <a:r>
              <a:rPr lang="en-US" sz="5300" b="1" dirty="0"/>
              <a:t> </a:t>
            </a:r>
            <a:br>
              <a:rPr lang="en-US" dirty="0"/>
            </a:br>
            <a:r>
              <a:rPr lang="en-US" sz="3100" b="1" dirty="0">
                <a:solidFill>
                  <a:srgbClr val="FF0000"/>
                </a:solidFill>
              </a:rPr>
              <a:t>(Endometrial Receptivity Array )</a:t>
            </a:r>
            <a:br>
              <a:rPr lang="en-US" sz="3100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952571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technique evaluates the womb lining by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analysing</a:t>
            </a:r>
            <a:r>
              <a:rPr lang="en-US" b="1" dirty="0">
                <a:solidFill>
                  <a:srgbClr val="C00000"/>
                </a:solidFill>
              </a:rPr>
              <a:t> 236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genes involved in its receptivity. </a:t>
            </a:r>
          </a:p>
          <a:p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These genes were identified by scientific research as being important for implantation.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ERA testing is an add-on and costs </a:t>
            </a:r>
            <a:r>
              <a:rPr lang="en-US" b="1" dirty="0">
                <a:solidFill>
                  <a:srgbClr val="C00000"/>
                </a:solidFill>
              </a:rPr>
              <a:t>£1325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15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217"/>
            <a:ext cx="12192000" cy="6782352"/>
          </a:xfrm>
        </p:spPr>
      </p:pic>
    </p:spTree>
    <p:extLst>
      <p:ext uri="{BB962C8B-B14F-4D97-AF65-F5344CB8AC3E}">
        <p14:creationId xmlns:p14="http://schemas.microsoft.com/office/powerpoint/2010/main" val="155035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971"/>
            <a:ext cx="11688417" cy="5737527"/>
          </a:xfrm>
        </p:spPr>
      </p:pic>
      <p:sp>
        <p:nvSpPr>
          <p:cNvPr id="2" name="Rectangle 1"/>
          <p:cNvSpPr/>
          <p:nvPr/>
        </p:nvSpPr>
        <p:spPr>
          <a:xfrm>
            <a:off x="0" y="0"/>
            <a:ext cx="11688417" cy="10482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Molecular Dialogue</a:t>
            </a:r>
          </a:p>
        </p:txBody>
      </p:sp>
    </p:spTree>
    <p:extLst>
      <p:ext uri="{BB962C8B-B14F-4D97-AF65-F5344CB8AC3E}">
        <p14:creationId xmlns:p14="http://schemas.microsoft.com/office/powerpoint/2010/main" val="152787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802482" y="-794"/>
            <a:ext cx="10515600" cy="959799"/>
          </a:xfrm>
        </p:spPr>
        <p:txBody>
          <a:bodyPr>
            <a:norm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</a:rPr>
              <a:t>Group of cytokines  (500?) </a:t>
            </a:r>
            <a:endParaRPr lang="th-TH" altLang="en-US" sz="4800" b="1" dirty="0">
              <a:solidFill>
                <a:srgbClr val="C00000"/>
              </a:solidFill>
            </a:endParaRPr>
          </a:p>
        </p:txBody>
      </p:sp>
      <p:pic>
        <p:nvPicPr>
          <p:cNvPr id="5123" name="Picture 4" descr="slide-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4918" y="869795"/>
            <a:ext cx="6835697" cy="6084425"/>
          </a:xfrm>
          <a:noFill/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1984918" y="5410741"/>
            <a:ext cx="2241394" cy="343287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4879434" y="4478143"/>
            <a:ext cx="1655763" cy="53990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7071113" y="2897535"/>
            <a:ext cx="1749502" cy="40322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" name="Rectangle 1"/>
          <p:cNvSpPr/>
          <p:nvPr/>
        </p:nvSpPr>
        <p:spPr>
          <a:xfrm>
            <a:off x="10174878" y="412595"/>
            <a:ext cx="172347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Transforming  Growth Factor</a:t>
            </a:r>
            <a:r>
              <a:rPr lang="en-US" dirty="0"/>
              <a:t>-</a:t>
            </a:r>
            <a:r>
              <a:rPr lang="el-GR" dirty="0"/>
              <a:t>β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35795" y="1466949"/>
            <a:ext cx="1662556" cy="1717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(CSF)s</a:t>
            </a:r>
          </a:p>
          <a:p>
            <a:r>
              <a:rPr lang="en-US"/>
              <a:t>Colony-stimulating factors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586439" y="4282068"/>
            <a:ext cx="3605561" cy="21187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</a:rPr>
              <a:t>20,000</a:t>
            </a:r>
            <a:r>
              <a:rPr lang="en-US" dirty="0">
                <a:solidFill>
                  <a:srgbClr val="C00000"/>
                </a:solidFill>
              </a:rPr>
              <a:t> protein coding genes, which are expressed in human cells.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</a:rPr>
              <a:t>70% </a:t>
            </a:r>
            <a:r>
              <a:rPr lang="en-US" dirty="0">
                <a:solidFill>
                  <a:srgbClr val="C00000"/>
                </a:solidFill>
              </a:rPr>
              <a:t>of these are found within a normal endometrium</a:t>
            </a:r>
          </a:p>
        </p:txBody>
      </p:sp>
    </p:spTree>
    <p:extLst>
      <p:ext uri="{BB962C8B-B14F-4D97-AF65-F5344CB8AC3E}">
        <p14:creationId xmlns:p14="http://schemas.microsoft.com/office/powerpoint/2010/main" val="279259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209"/>
            <a:ext cx="12076771" cy="6646127"/>
          </a:xfrm>
        </p:spPr>
      </p:pic>
    </p:spTree>
    <p:extLst>
      <p:ext uri="{BB962C8B-B14F-4D97-AF65-F5344CB8AC3E}">
        <p14:creationId xmlns:p14="http://schemas.microsoft.com/office/powerpoint/2010/main" val="3412076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21" y="1870365"/>
            <a:ext cx="2668181" cy="2668181"/>
          </a:xfrm>
        </p:spPr>
      </p:pic>
      <p:sp>
        <p:nvSpPr>
          <p:cNvPr id="5" name="Oval 4"/>
          <p:cNvSpPr/>
          <p:nvPr/>
        </p:nvSpPr>
        <p:spPr>
          <a:xfrm>
            <a:off x="8974030" y="2747255"/>
            <a:ext cx="2274849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EP</a:t>
            </a:r>
            <a:r>
              <a:rPr lang="en-US" sz="5400" b="1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441002" y="29505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827606" y="2950585"/>
            <a:ext cx="100793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gg being fertilized and implanting in the uteru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61" y="958368"/>
            <a:ext cx="3363843" cy="3901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106910" y="166871"/>
            <a:ext cx="7773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Early pregnancy factor, which is detectable in maternal blood within 36 to 48 hours after fertilization, is an immunosuppressant and is postulated to provide immunological protection to the embryo</a:t>
            </a:r>
            <a:r>
              <a:rPr lang="en-US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Down Arrow 2"/>
          <p:cNvSpPr/>
          <p:nvPr/>
        </p:nvSpPr>
        <p:spPr>
          <a:xfrm>
            <a:off x="9879979" y="366165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54" y="464400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6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79" y="257883"/>
            <a:ext cx="7482230" cy="660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3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985" y="161925"/>
            <a:ext cx="8211015" cy="5425440"/>
          </a:xfrm>
        </p:spPr>
      </p:pic>
      <p:sp>
        <p:nvSpPr>
          <p:cNvPr id="3" name="Rounded Rectangle 2"/>
          <p:cNvSpPr/>
          <p:nvPr/>
        </p:nvSpPr>
        <p:spPr>
          <a:xfrm>
            <a:off x="7259444" y="5587365"/>
            <a:ext cx="4672361" cy="11485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Angiogenesis factor—cytokines </a:t>
            </a:r>
          </a:p>
        </p:txBody>
      </p:sp>
      <p:pic>
        <p:nvPicPr>
          <p:cNvPr id="5" name="Picture 4" descr="Mitochondria: Form, function, and diseas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" y="3419060"/>
            <a:ext cx="4697675" cy="31407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01803" y="418893"/>
            <a:ext cx="420401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Decidualization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6882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350</Words>
  <Application>Microsoft Office PowerPoint</Application>
  <PresentationFormat>Widescreen</PresentationFormat>
  <Paragraphs>136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Office Theme</vt:lpstr>
      <vt:lpstr>Implantation and Immunity </vt:lpstr>
      <vt:lpstr>ITEMS</vt:lpstr>
      <vt:lpstr>PowerPoint Presentation</vt:lpstr>
      <vt:lpstr>PowerPoint Presentation</vt:lpstr>
      <vt:lpstr>Group of cytokines  (500?) </vt:lpstr>
      <vt:lpstr>PowerPoint Presentation</vt:lpstr>
      <vt:lpstr>PowerPoint Presentation</vt:lpstr>
      <vt:lpstr>PowerPoint Presentation</vt:lpstr>
      <vt:lpstr>PowerPoint Presentation</vt:lpstr>
      <vt:lpstr>P          Stromal cell          Decidual cell </vt:lpstr>
      <vt:lpstr>The Role of Inflammation for a Successful Implantation </vt:lpstr>
      <vt:lpstr>PowerPoint Presentation</vt:lpstr>
      <vt:lpstr>PowerPoint Presentation</vt:lpstr>
      <vt:lpstr>Hatching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Th(CD4)</vt:lpstr>
      <vt:lpstr>                                    </vt:lpstr>
      <vt:lpstr>Extravilous trophoblast </vt:lpstr>
      <vt:lpstr>Pluging of spiral arteries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the fetus is not rejected</vt:lpstr>
      <vt:lpstr>        </vt:lpstr>
      <vt:lpstr>                          </vt:lpstr>
      <vt:lpstr>PowerPoint Presentation</vt:lpstr>
      <vt:lpstr>PowerPoint Presentation</vt:lpstr>
      <vt:lpstr>What is the ERA Test?  (Endometrial Receptivity Array 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Implantation</dc:title>
  <dc:creator>moghaveh</dc:creator>
  <cp:lastModifiedBy>Windows User</cp:lastModifiedBy>
  <cp:revision>162</cp:revision>
  <dcterms:created xsi:type="dcterms:W3CDTF">2023-05-22T08:10:44Z</dcterms:created>
  <dcterms:modified xsi:type="dcterms:W3CDTF">2024-02-28T09:29:38Z</dcterms:modified>
</cp:coreProperties>
</file>